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328" r:id="rId2"/>
    <p:sldId id="310" r:id="rId3"/>
    <p:sldId id="367" r:id="rId4"/>
    <p:sldId id="361" r:id="rId5"/>
    <p:sldId id="362" r:id="rId6"/>
    <p:sldId id="363" r:id="rId7"/>
    <p:sldId id="364" r:id="rId8"/>
    <p:sldId id="365" r:id="rId9"/>
    <p:sldId id="366" r:id="rId10"/>
    <p:sldId id="368" r:id="rId11"/>
    <p:sldId id="369" r:id="rId12"/>
    <p:sldId id="346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0"/>
            <p14:sldId id="367"/>
            <p14:sldId id="361"/>
            <p14:sldId id="362"/>
            <p14:sldId id="363"/>
            <p14:sldId id="364"/>
            <p14:sldId id="365"/>
            <p14:sldId id="366"/>
            <p14:sldId id="368"/>
            <p14:sldId id="36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35"/>
    <p:restoredTop sz="96296"/>
  </p:normalViewPr>
  <p:slideViewPr>
    <p:cSldViewPr snapToGrid="0" snapToObjects="1">
      <p:cViewPr>
        <p:scale>
          <a:sx n="125" d="100"/>
          <a:sy n="125" d="100"/>
        </p:scale>
        <p:origin x="435" y="52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Лист1!$A$2:$A$7</c:f>
              <c:strCache>
                <c:ptCount val="6"/>
                <c:pt idx="0">
                  <c:v>Ти - трудоемкость изучения материала, описания задачи</c:v>
                </c:pt>
                <c:pt idx="1">
                  <c:v>Та - трудоемкость разработки алгоритмов решения задачи</c:v>
                </c:pt>
                <c:pt idx="2">
                  <c:v>Тбс - трудоемкость разработки схемы алгоритмов программы</c:v>
                </c:pt>
                <c:pt idx="3">
                  <c:v>Тп - трудоемкость программирования</c:v>
                </c:pt>
                <c:pt idx="4">
                  <c:v>Тот - трудоемкость отладки программы</c:v>
                </c:pt>
                <c:pt idx="5">
                  <c:v>Тд - трудоемкость оформления документации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16.25</c:v>
                </c:pt>
                <c:pt idx="1">
                  <c:v>28.44</c:v>
                </c:pt>
                <c:pt idx="2">
                  <c:v>7.58</c:v>
                </c:pt>
                <c:pt idx="3">
                  <c:v>37.92</c:v>
                </c:pt>
                <c:pt idx="4">
                  <c:v>11.38</c:v>
                </c:pt>
                <c:pt idx="5">
                  <c:v>14.22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15-4FB3-89C6-9C6E163FE3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15-4FB3-89C6-9C6E163FE3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15-4FB3-89C6-9C6E163FE3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15-4FB3-89C6-9C6E163FE3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A15-4FB3-89C6-9C6E163FE31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A15-4FB3-89C6-9C6E163FE317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Лист1!$A$2:$A$9</c:f>
              <c:strCache>
                <c:ptCount val="8"/>
                <c:pt idx="0">
                  <c:v>Зосн - зарплата основная</c:v>
                </c:pt>
                <c:pt idx="1">
                  <c:v>Здоп - зарплата дополнительная</c:v>
                </c:pt>
                <c:pt idx="2">
                  <c:v>Св - страховые взносы</c:v>
                </c:pt>
                <c:pt idx="3">
                  <c:v>А - амортизация</c:v>
                </c:pt>
                <c:pt idx="4">
                  <c:v>Э - электроэнергия</c:v>
                </c:pt>
                <c:pt idx="5">
                  <c:v>Нцех - накладные цеховые</c:v>
                </c:pt>
                <c:pt idx="6">
                  <c:v>Нзав - накладные заводские</c:v>
                </c:pt>
                <c:pt idx="7">
                  <c:v>Впр - внепроизводственные расходы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81667.490000000005</c:v>
                </c:pt>
                <c:pt idx="1">
                  <c:v>65333</c:v>
                </c:pt>
                <c:pt idx="2">
                  <c:v>44394</c:v>
                </c:pt>
                <c:pt idx="3">
                  <c:v>25000</c:v>
                </c:pt>
                <c:pt idx="4">
                  <c:v>5000</c:v>
                </c:pt>
                <c:pt idx="5">
                  <c:v>114334</c:v>
                </c:pt>
                <c:pt idx="6">
                  <c:v>81667</c:v>
                </c:pt>
                <c:pt idx="7">
                  <c:v>38984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7A-47D9-A0B2-D4A5E204DD7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475503198209906"/>
          <c:y val="3.3536301793841788E-4"/>
          <c:w val="0.33506179927237117"/>
          <c:h val="0.99932927396412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705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411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57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085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793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323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2863768"/>
            <a:ext cx="11211339" cy="11304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программной системы</a:t>
            </a: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Удаленного управления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файлами и</a:t>
            </a:r>
            <a:endParaRPr lang="en-US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операционными</a:t>
            </a:r>
            <a:r>
              <a:rPr lang="en-US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системами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5808814"/>
            <a:ext cx="5316372" cy="914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Руководитель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Малыхина О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Ю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</a:p>
          <a:p>
            <a:pPr>
              <a:buClr>
                <a:srgbClr val="176DEA"/>
              </a:buClr>
            </a:pP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Разработал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4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lang="ru-RU" sz="2400" dirty="0">
              <a:solidFill>
                <a:schemeClr val="bg1">
                  <a:alpha val="50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4188779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Трудоемкость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124</a:t>
            </a: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часа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endParaRPr lang="ru-RU" sz="3000" spc="3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1111997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4334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4024453" y="-814363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04" y="2381737"/>
            <a:ext cx="404396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Экономическое обоснование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B17AD42E-542B-440B-9ACA-050D23B92C64}"/>
              </a:ext>
            </a:extLst>
          </p:cNvPr>
          <p:cNvSpPr txBox="1"/>
          <p:nvPr/>
        </p:nvSpPr>
        <p:spPr>
          <a:xfrm>
            <a:off x="5619455" y="253804"/>
            <a:ext cx="632813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Себестоимость общая составляет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 428834.76 </a:t>
            </a:r>
            <a:r>
              <a:rPr lang="ru-RU" sz="3000" spc="300" dirty="0" err="1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руб</a:t>
            </a:r>
            <a:r>
              <a:rPr lang="en-US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. </a:t>
            </a:r>
          </a:p>
        </p:txBody>
      </p:sp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D543DABC-08A7-4500-9F62-17C14333F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9934387"/>
              </p:ext>
            </p:extLst>
          </p:nvPr>
        </p:nvGraphicFramePr>
        <p:xfrm>
          <a:off x="4168386" y="1522667"/>
          <a:ext cx="7866509" cy="4988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54738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62207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6DEA"/>
              </a:buClr>
              <a:buSzTx/>
              <a:buFontTx/>
              <a:buNone/>
              <a:tabLst/>
              <a:defRPr/>
            </a:pP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000" dirty="0">
                <a:solidFill>
                  <a:prstClr val="white">
                    <a:alpha val="50000"/>
                  </a:prst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alpha val="50000"/>
                </a:prstClr>
              </a:solidFill>
              <a:effectLst/>
              <a:uLnTx/>
              <a:uFillTx/>
              <a:latin typeface="ALS Sector Regular" pitchFamily="2" charset="0"/>
              <a:ea typeface="+mn-ea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7492F9-72BF-4849-83F6-E1BFA9105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926" y="1192162"/>
            <a:ext cx="4076340" cy="3705763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972694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549391"/>
            <a:ext cx="4735407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Цель дипломного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проектирования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2647937"/>
            <a:ext cx="4617712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системы удаленного управления файлами и операционными системами для обеспечения эффективной и безопасной удаленной работы</a:t>
            </a:r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B5C040C-351C-43F5-B0A0-A78731DDF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4848" y="1953241"/>
            <a:ext cx="4264163" cy="2842775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1867539" y="-869861"/>
            <a:ext cx="9864226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712" y="416971"/>
            <a:ext cx="504349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Задачи выпускной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квалификационной работы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89592" y="2036924"/>
            <a:ext cx="5404174" cy="1762021"/>
            <a:chOff x="762431" y="2364209"/>
            <a:chExt cx="3304363" cy="1762021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36420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Произвести анализ предметной области</a:t>
              </a:r>
              <a:endParaRPr lang="en-US" sz="28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89592" y="4121588"/>
            <a:ext cx="5306408" cy="900246"/>
            <a:chOff x="762431" y="3979321"/>
            <a:chExt cx="3304363" cy="900246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979321"/>
              <a:ext cx="2816400" cy="900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8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Разработать интерфейс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82252" y="2977817"/>
            <a:ext cx="5313748" cy="1762021"/>
            <a:chOff x="755091" y="2956319"/>
            <a:chExt cx="3304363" cy="1762021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2956319"/>
              <a:ext cx="2816400" cy="17620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Осуществить проектирование программного продукта</a:t>
              </a: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EA88BD7-EDAD-4FEA-9A45-A669BAC25DEF}"/>
              </a:ext>
            </a:extLst>
          </p:cNvPr>
          <p:cNvGrpSpPr/>
          <p:nvPr/>
        </p:nvGrpSpPr>
        <p:grpSpPr>
          <a:xfrm>
            <a:off x="789592" y="4691203"/>
            <a:ext cx="5306408" cy="1331134"/>
            <a:chOff x="755091" y="3171763"/>
            <a:chExt cx="3304363" cy="1331134"/>
          </a:xfrm>
        </p:grpSpPr>
        <p:cxnSp>
          <p:nvCxnSpPr>
            <p:cNvPr id="29" name="Google Shape;55;p2">
              <a:extLst>
                <a:ext uri="{FF2B5EF4-FFF2-40B4-BE49-F238E27FC236}">
                  <a16:creationId xmlns:a16="http://schemas.microsoft.com/office/drawing/2014/main" id="{F638947F-1FC9-42C6-8F06-A0FB5EEC3690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56;p2">
              <a:extLst>
                <a:ext uri="{FF2B5EF4-FFF2-40B4-BE49-F238E27FC236}">
                  <a16:creationId xmlns:a16="http://schemas.microsoft.com/office/drawing/2014/main" id="{A7681046-9F65-40E0-B98B-E06C9B2F6714}"/>
                </a:ext>
              </a:extLst>
            </p:cNvPr>
            <p:cNvSpPr txBox="1"/>
            <p:nvPr/>
          </p:nvSpPr>
          <p:spPr>
            <a:xfrm>
              <a:off x="1243054" y="3171763"/>
              <a:ext cx="2816400" cy="1331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8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Определить экономическую эффективность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340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69;p3">
            <a:extLst>
              <a:ext uri="{FF2B5EF4-FFF2-40B4-BE49-F238E27FC236}">
                <a16:creationId xmlns:a16="http://schemas.microsoft.com/office/drawing/2014/main" id="{9D1B7587-3C4E-6690-5B19-A0CCEFBD5C2F}"/>
              </a:ext>
            </a:extLst>
          </p:cNvPr>
          <p:cNvSpPr txBox="1"/>
          <p:nvPr/>
        </p:nvSpPr>
        <p:spPr>
          <a:xfrm>
            <a:off x="5086273" y="249975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КЛИЕНТСКАЯ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D7F3A093-4446-459E-A579-5E01635BE7A0}"/>
              </a:ext>
            </a:extLst>
          </p:cNvPr>
          <p:cNvGrpSpPr/>
          <p:nvPr/>
        </p:nvGrpSpPr>
        <p:grpSpPr>
          <a:xfrm>
            <a:off x="4998673" y="696171"/>
            <a:ext cx="2983305" cy="1478732"/>
            <a:chOff x="6214455" y="5154226"/>
            <a:chExt cx="2983305" cy="1478732"/>
          </a:xfrm>
        </p:grpSpPr>
        <p:grpSp>
          <p:nvGrpSpPr>
            <p:cNvPr id="81" name="Группа 80">
              <a:extLst>
                <a:ext uri="{FF2B5EF4-FFF2-40B4-BE49-F238E27FC236}">
                  <a16:creationId xmlns:a16="http://schemas.microsoft.com/office/drawing/2014/main" id="{E1981115-0715-409D-B472-619E5367467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83" name="Google Shape;82;p10">
                <a:extLst>
                  <a:ext uri="{FF2B5EF4-FFF2-40B4-BE49-F238E27FC236}">
                    <a16:creationId xmlns:a16="http://schemas.microsoft.com/office/drawing/2014/main" id="{F700E33C-FD23-4D07-A4A4-954866BB85D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A9D5AF7C-922E-49DF-84FF-92F457C3E96F}"/>
                  </a:ext>
                </a:extLst>
              </p:cNvPr>
              <p:cNvSpPr txBox="1"/>
              <p:nvPr/>
            </p:nvSpPr>
            <p:spPr>
              <a:xfrm>
                <a:off x="611917" y="109487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Библиотека для создания пользовательского интерфейса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7B033B0-91BC-4E04-9466-97085F62C190}"/>
                  </a:ext>
                </a:extLst>
              </p:cNvPr>
              <p:cNvSpPr txBox="1"/>
              <p:nvPr/>
            </p:nvSpPr>
            <p:spPr>
              <a:xfrm>
                <a:off x="611917" y="73110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React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82" name="Овал 81">
              <a:extLst>
                <a:ext uri="{FF2B5EF4-FFF2-40B4-BE49-F238E27FC236}">
                  <a16:creationId xmlns:a16="http://schemas.microsoft.com/office/drawing/2014/main" id="{4743E303-1087-4F5C-B0E0-3CA37BC7374E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87" name="Группа 86">
            <a:extLst>
              <a:ext uri="{FF2B5EF4-FFF2-40B4-BE49-F238E27FC236}">
                <a16:creationId xmlns:a16="http://schemas.microsoft.com/office/drawing/2014/main" id="{315A3A0B-40C0-44F3-A3BD-6162045B90E2}"/>
              </a:ext>
            </a:extLst>
          </p:cNvPr>
          <p:cNvGrpSpPr/>
          <p:nvPr/>
        </p:nvGrpSpPr>
        <p:grpSpPr>
          <a:xfrm>
            <a:off x="8335986" y="696171"/>
            <a:ext cx="2983305" cy="1478732"/>
            <a:chOff x="6214455" y="5154226"/>
            <a:chExt cx="2983305" cy="1478732"/>
          </a:xfrm>
        </p:grpSpPr>
        <p:grpSp>
          <p:nvGrpSpPr>
            <p:cNvPr id="89" name="Группа 88">
              <a:extLst>
                <a:ext uri="{FF2B5EF4-FFF2-40B4-BE49-F238E27FC236}">
                  <a16:creationId xmlns:a16="http://schemas.microsoft.com/office/drawing/2014/main" id="{710B4B66-6A14-4AF4-AEF3-DD9E81EA0E0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1" name="Google Shape;82;p10">
                <a:extLst>
                  <a:ext uri="{FF2B5EF4-FFF2-40B4-BE49-F238E27FC236}">
                    <a16:creationId xmlns:a16="http://schemas.microsoft.com/office/drawing/2014/main" id="{FDE5A273-6CFB-42C0-AE16-8E73155D16BE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674E353-E13C-4378-AEFF-4A258C55AC31}"/>
                  </a:ext>
                </a:extLst>
              </p:cNvPr>
              <p:cNvSpPr txBox="1"/>
              <p:nvPr/>
            </p:nvSpPr>
            <p:spPr>
              <a:xfrm>
                <a:off x="611916" y="1121150"/>
                <a:ext cx="2279199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Типизированный язык разработки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основанный на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JavaScript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8C09B8C-7FCA-4C21-9BB8-BFAAAA15DD1D}"/>
                  </a:ext>
                </a:extLst>
              </p:cNvPr>
              <p:cNvSpPr txBox="1"/>
              <p:nvPr/>
            </p:nvSpPr>
            <p:spPr>
              <a:xfrm>
                <a:off x="611917" y="726351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TypeScript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C2F3CEEB-4B2F-4DCD-8A90-28CA533BD73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94" name="Picture 2" descr="Reddit - Dive into anything">
            <a:extLst>
              <a:ext uri="{FF2B5EF4-FFF2-40B4-BE49-F238E27FC236}">
                <a16:creationId xmlns:a16="http://schemas.microsoft.com/office/drawing/2014/main" id="{EE34C372-D742-4111-9BD6-D2FE6F989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308" y="782748"/>
            <a:ext cx="546070" cy="54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991E9F9-A27F-4765-B0D2-B2A05ACA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337" y="852463"/>
            <a:ext cx="406640" cy="40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Google Shape;69;p3">
            <a:extLst>
              <a:ext uri="{FF2B5EF4-FFF2-40B4-BE49-F238E27FC236}">
                <a16:creationId xmlns:a16="http://schemas.microsoft.com/office/drawing/2014/main" id="{A069F99C-61C8-418C-AAB9-AD5B23C4B41D}"/>
              </a:ext>
            </a:extLst>
          </p:cNvPr>
          <p:cNvSpPr txBox="1"/>
          <p:nvPr/>
        </p:nvSpPr>
        <p:spPr>
          <a:xfrm>
            <a:off x="5086273" y="2475564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СЕРВЕРНАЯ ЧАСТЬ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96" name="Группа 95">
            <a:extLst>
              <a:ext uri="{FF2B5EF4-FFF2-40B4-BE49-F238E27FC236}">
                <a16:creationId xmlns:a16="http://schemas.microsoft.com/office/drawing/2014/main" id="{1D873F06-77D1-41EE-8369-A5C4C65F3514}"/>
              </a:ext>
            </a:extLst>
          </p:cNvPr>
          <p:cNvGrpSpPr/>
          <p:nvPr/>
        </p:nvGrpSpPr>
        <p:grpSpPr>
          <a:xfrm>
            <a:off x="4998673" y="2921760"/>
            <a:ext cx="2983305" cy="1478732"/>
            <a:chOff x="6214455" y="5154226"/>
            <a:chExt cx="2983305" cy="1478732"/>
          </a:xfrm>
        </p:grpSpPr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id="{FCB861EB-2D64-49E8-8E80-4170B70BD2C2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9" name="Google Shape;82;p10">
                <a:extLst>
                  <a:ext uri="{FF2B5EF4-FFF2-40B4-BE49-F238E27FC236}">
                    <a16:creationId xmlns:a16="http://schemas.microsoft.com/office/drawing/2014/main" id="{ADEE2465-D2B8-4D24-9522-492AB1FA3089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9C9A2E43-0124-44BF-831D-358F7A284AE5}"/>
                  </a:ext>
                </a:extLst>
              </p:cNvPr>
              <p:cNvSpPr txBox="1"/>
              <p:nvPr/>
            </p:nvSpPr>
            <p:spPr>
              <a:xfrm>
                <a:off x="600632" y="1113556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Один из самых быстрых фреймворков для построения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API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F7F5095-4DEE-404A-8AFC-B0657E3CFA35}"/>
                  </a:ext>
                </a:extLst>
              </p:cNvPr>
              <p:cNvSpPr txBox="1"/>
              <p:nvPr/>
            </p:nvSpPr>
            <p:spPr>
              <a:xfrm>
                <a:off x="600632" y="721397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Fastify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8" name="Овал 97">
              <a:extLst>
                <a:ext uri="{FF2B5EF4-FFF2-40B4-BE49-F238E27FC236}">
                  <a16:creationId xmlns:a16="http://schemas.microsoft.com/office/drawing/2014/main" id="{C1A723F4-D168-468E-9078-F70ECCA4E86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02" name="Группа 101">
            <a:extLst>
              <a:ext uri="{FF2B5EF4-FFF2-40B4-BE49-F238E27FC236}">
                <a16:creationId xmlns:a16="http://schemas.microsoft.com/office/drawing/2014/main" id="{0E0C2A11-A715-464F-9F53-A132321E08B1}"/>
              </a:ext>
            </a:extLst>
          </p:cNvPr>
          <p:cNvGrpSpPr/>
          <p:nvPr/>
        </p:nvGrpSpPr>
        <p:grpSpPr>
          <a:xfrm>
            <a:off x="8335986" y="2921760"/>
            <a:ext cx="2983305" cy="1478732"/>
            <a:chOff x="6214455" y="5154226"/>
            <a:chExt cx="2983305" cy="1478732"/>
          </a:xfrm>
        </p:grpSpPr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id="{E07A4E06-F760-4B58-BE24-47B9C9FEDA14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05" name="Google Shape;82;p10">
                <a:extLst>
                  <a:ext uri="{FF2B5EF4-FFF2-40B4-BE49-F238E27FC236}">
                    <a16:creationId xmlns:a16="http://schemas.microsoft.com/office/drawing/2014/main" id="{DB2C4EA0-F46F-4296-8DB3-D259ABC12DA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E3C7DC7-7342-481E-A2C0-354375EDAB13}"/>
                  </a:ext>
                </a:extLst>
              </p:cNvPr>
              <p:cNvSpPr txBox="1"/>
              <p:nvPr/>
            </p:nvSpPr>
            <p:spPr>
              <a:xfrm>
                <a:off x="611916" y="1079583"/>
                <a:ext cx="2492605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Инструмент для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взаимодействия</a:t>
                </a:r>
                <a:endPara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endParaRP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c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базой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7A56484-853B-4E99-B822-92185855683E}"/>
                  </a:ext>
                </a:extLst>
              </p:cNvPr>
              <p:cNvSpPr txBox="1"/>
              <p:nvPr/>
            </p:nvSpPr>
            <p:spPr>
              <a:xfrm>
                <a:off x="611917" y="70505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Sequelize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04" name="Овал 103">
              <a:extLst>
                <a:ext uri="{FF2B5EF4-FFF2-40B4-BE49-F238E27FC236}">
                  <a16:creationId xmlns:a16="http://schemas.microsoft.com/office/drawing/2014/main" id="{FB44D3B9-ADF2-4435-A556-F7DC2984457B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0" name="Google Shape;69;p3">
            <a:extLst>
              <a:ext uri="{FF2B5EF4-FFF2-40B4-BE49-F238E27FC236}">
                <a16:creationId xmlns:a16="http://schemas.microsoft.com/office/drawing/2014/main" id="{7328C2D3-E9F7-493B-9239-A786E2FEC579}"/>
              </a:ext>
            </a:extLst>
          </p:cNvPr>
          <p:cNvSpPr txBox="1"/>
          <p:nvPr/>
        </p:nvSpPr>
        <p:spPr>
          <a:xfrm>
            <a:off x="5086273" y="4681303"/>
            <a:ext cx="375663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4169E2"/>
                </a:solidFill>
              </a:rPr>
              <a:t>ОСТАЛЬНОЕ</a:t>
            </a:r>
            <a:endParaRPr sz="2400" dirty="0">
              <a:solidFill>
                <a:srgbClr val="4169E2"/>
              </a:solidFill>
            </a:endParaRPr>
          </a:p>
        </p:txBody>
      </p: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8562A0F1-A1CF-4C92-A575-A1D4D4FD1C41}"/>
              </a:ext>
            </a:extLst>
          </p:cNvPr>
          <p:cNvGrpSpPr/>
          <p:nvPr/>
        </p:nvGrpSpPr>
        <p:grpSpPr>
          <a:xfrm>
            <a:off x="4998673" y="5127499"/>
            <a:ext cx="2983305" cy="1478732"/>
            <a:chOff x="6214455" y="5154226"/>
            <a:chExt cx="2983305" cy="1478732"/>
          </a:xfrm>
        </p:grpSpPr>
        <p:grpSp>
          <p:nvGrpSpPr>
            <p:cNvPr id="112" name="Группа 111">
              <a:extLst>
                <a:ext uri="{FF2B5EF4-FFF2-40B4-BE49-F238E27FC236}">
                  <a16:creationId xmlns:a16="http://schemas.microsoft.com/office/drawing/2014/main" id="{A1BCF9AF-4045-44F9-B9B2-E7DE0B3BF86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14" name="Google Shape;82;p10">
                <a:extLst>
                  <a:ext uri="{FF2B5EF4-FFF2-40B4-BE49-F238E27FC236}">
                    <a16:creationId xmlns:a16="http://schemas.microsoft.com/office/drawing/2014/main" id="{AFC46934-913B-40FA-845F-D2047D9C1F08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2D2E96E-4F89-4F45-934E-911E44C08866}"/>
                  </a:ext>
                </a:extLst>
              </p:cNvPr>
              <p:cNvSpPr txBox="1"/>
              <p:nvPr/>
            </p:nvSpPr>
            <p:spPr>
              <a:xfrm>
                <a:off x="611917" y="1114221"/>
                <a:ext cx="2435264" cy="8210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Удобный и технологичный хостинг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VDS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так и </a:t>
                </a:r>
                <a:r>
                  <a:rPr lang="en-US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VPS </a:t>
                </a: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серверов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DD144BF-051F-4E88-92E3-BA7405A40450}"/>
                  </a:ext>
                </a:extLst>
              </p:cNvPr>
              <p:cNvSpPr txBox="1"/>
              <p:nvPr/>
            </p:nvSpPr>
            <p:spPr>
              <a:xfrm>
                <a:off x="611917" y="732765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FirstVDS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13" name="Овал 112">
              <a:extLst>
                <a:ext uri="{FF2B5EF4-FFF2-40B4-BE49-F238E27FC236}">
                  <a16:creationId xmlns:a16="http://schemas.microsoft.com/office/drawing/2014/main" id="{AA6901A8-0F75-4815-8092-F04165D12F09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030" name="Picture 6" descr="Хостинг FirstVDS (Firstvds.ru)">
            <a:extLst>
              <a:ext uri="{FF2B5EF4-FFF2-40B4-BE49-F238E27FC236}">
                <a16:creationId xmlns:a16="http://schemas.microsoft.com/office/drawing/2014/main" id="{78ABCD92-14BF-44A4-930A-AC5A6DF2E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016" y="5237570"/>
            <a:ext cx="508656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5" name="Группа 124">
            <a:extLst>
              <a:ext uri="{FF2B5EF4-FFF2-40B4-BE49-F238E27FC236}">
                <a16:creationId xmlns:a16="http://schemas.microsoft.com/office/drawing/2014/main" id="{5B4DDFF4-5B27-42FD-9B59-7D644A177DA7}"/>
              </a:ext>
            </a:extLst>
          </p:cNvPr>
          <p:cNvGrpSpPr/>
          <p:nvPr/>
        </p:nvGrpSpPr>
        <p:grpSpPr>
          <a:xfrm>
            <a:off x="8335986" y="5127499"/>
            <a:ext cx="2983305" cy="1478732"/>
            <a:chOff x="6214455" y="5154226"/>
            <a:chExt cx="2983305" cy="1478732"/>
          </a:xfrm>
        </p:grpSpPr>
        <p:grpSp>
          <p:nvGrpSpPr>
            <p:cNvPr id="126" name="Группа 125">
              <a:extLst>
                <a:ext uri="{FF2B5EF4-FFF2-40B4-BE49-F238E27FC236}">
                  <a16:creationId xmlns:a16="http://schemas.microsoft.com/office/drawing/2014/main" id="{B904B018-803C-458A-B04A-D3028E20B64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28" name="Google Shape;82;p10">
                <a:extLst>
                  <a:ext uri="{FF2B5EF4-FFF2-40B4-BE49-F238E27FC236}">
                    <a16:creationId xmlns:a16="http://schemas.microsoft.com/office/drawing/2014/main" id="{15806C78-F090-4198-9794-C580169F68C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6612E85-DA03-4004-8ADB-32FD507AEE8D}"/>
                  </a:ext>
                </a:extLst>
              </p:cNvPr>
              <p:cNvSpPr txBox="1"/>
              <p:nvPr/>
            </p:nvSpPr>
            <p:spPr>
              <a:xfrm>
                <a:off x="611917" y="1079583"/>
                <a:ext cx="2435264" cy="5732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Быстрая и удобная база данных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35159D18-7D63-47C5-9EE8-92D57645024C}"/>
                  </a:ext>
                </a:extLst>
              </p:cNvPr>
              <p:cNvSpPr txBox="1"/>
              <p:nvPr/>
            </p:nvSpPr>
            <p:spPr>
              <a:xfrm>
                <a:off x="611917" y="725838"/>
                <a:ext cx="2279200" cy="3921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PostgreSQL</a:t>
                </a:r>
                <a:endParaRPr lang="ru-RU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27" name="Овал 126">
              <a:extLst>
                <a:ext uri="{FF2B5EF4-FFF2-40B4-BE49-F238E27FC236}">
                  <a16:creationId xmlns:a16="http://schemas.microsoft.com/office/drawing/2014/main" id="{BFC89913-7CAD-40C5-8F0C-C07202DE3207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AutoShape 8" descr="Fastify Vector Logo - Download Free SVG Icon | Worldvectorlogo">
            <a:extLst>
              <a:ext uri="{FF2B5EF4-FFF2-40B4-BE49-F238E27FC236}">
                <a16:creationId xmlns:a16="http://schemas.microsoft.com/office/drawing/2014/main" id="{633CC6C3-E847-4AB2-8957-3B0507CB44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10" descr="Fastify Vector Logo - Download Free SVG Icon | Worldvectorlogo">
            <a:extLst>
              <a:ext uri="{FF2B5EF4-FFF2-40B4-BE49-F238E27FC236}">
                <a16:creationId xmlns:a16="http://schemas.microsoft.com/office/drawing/2014/main" id="{811CB7B5-8901-4FC9-89B4-26EBF54CDE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BD229B-5C29-4952-B0DC-D5E2E3D0C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48308" y="3118086"/>
            <a:ext cx="508764" cy="327847"/>
          </a:xfrm>
          <a:prstGeom prst="rect">
            <a:avLst/>
          </a:prstGeom>
        </p:spPr>
      </p:pic>
      <p:pic>
        <p:nvPicPr>
          <p:cNvPr id="1038" name="Picture 14" descr="Sequelize Logo PNG Vector (SVG) Free Download">
            <a:extLst>
              <a:ext uri="{FF2B5EF4-FFF2-40B4-BE49-F238E27FC236}">
                <a16:creationId xmlns:a16="http://schemas.microsoft.com/office/drawing/2014/main" id="{1EF90D65-C50E-43DA-98EE-AA5FE995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544" y="2998773"/>
            <a:ext cx="499878" cy="57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ostgreSQL - Wikipedia">
            <a:extLst>
              <a:ext uri="{FF2B5EF4-FFF2-40B4-BE49-F238E27FC236}">
                <a16:creationId xmlns:a16="http://schemas.microsoft.com/office/drawing/2014/main" id="{F162E2A8-5D92-45C9-BE48-7B0753630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515" y="5257988"/>
            <a:ext cx="493242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Заголовок 1">
            <a:extLst>
              <a:ext uri="{FF2B5EF4-FFF2-40B4-BE49-F238E27FC236}">
                <a16:creationId xmlns:a16="http://schemas.microsoft.com/office/drawing/2014/main" id="{9F074A33-7137-45E3-B39A-61CA13132E3C}"/>
              </a:ext>
            </a:extLst>
          </p:cNvPr>
          <p:cNvSpPr txBox="1">
            <a:spLocks/>
          </p:cNvSpPr>
          <p:nvPr/>
        </p:nvSpPr>
        <p:spPr>
          <a:xfrm>
            <a:off x="96798" y="2412251"/>
            <a:ext cx="3917146" cy="174982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Инструментарий</a:t>
            </a:r>
          </a:p>
        </p:txBody>
      </p:sp>
    </p:spTree>
    <p:extLst>
      <p:ext uri="{BB962C8B-B14F-4D97-AF65-F5344CB8AC3E}">
        <p14:creationId xmlns:p14="http://schemas.microsoft.com/office/powerpoint/2010/main" val="121422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dirty="0"/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8" y="2554087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Структура</a:t>
            </a:r>
            <a:b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программы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E3B810-E81B-4213-9E1A-3D40E3BBA9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739866" y="969803"/>
            <a:ext cx="4297680" cy="457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9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2299456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Функции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B79673A-CCD9-4404-83BB-D400CC9A75EF}"/>
              </a:ext>
            </a:extLst>
          </p:cNvPr>
          <p:cNvGrpSpPr/>
          <p:nvPr/>
        </p:nvGrpSpPr>
        <p:grpSpPr>
          <a:xfrm>
            <a:off x="4730522" y="924816"/>
            <a:ext cx="2622671" cy="1347283"/>
            <a:chOff x="550834" y="663388"/>
            <a:chExt cx="2622671" cy="1347283"/>
          </a:xfrm>
        </p:grpSpPr>
        <p:sp>
          <p:nvSpPr>
            <p:cNvPr id="12" name="Google Shape;82;p10">
              <a:extLst>
                <a:ext uri="{FF2B5EF4-FFF2-40B4-BE49-F238E27FC236}">
                  <a16:creationId xmlns:a16="http://schemas.microsoft.com/office/drawing/2014/main" id="{720A977A-4A0E-4402-A9B9-3F580629BD2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9AA9B7-312B-46AF-8FE7-04E7C99526D0}"/>
                </a:ext>
              </a:extLst>
            </p:cNvPr>
            <p:cNvSpPr txBox="1"/>
            <p:nvPr/>
          </p:nvSpPr>
          <p:spPr>
            <a:xfrm>
              <a:off x="611916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войти использую его существующие данные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E65791-D911-4FFD-B4CD-5C20AD924E8E}"/>
                </a:ext>
              </a:extLst>
            </p:cNvPr>
            <p:cNvSpPr txBox="1"/>
            <p:nvPr/>
          </p:nvSpPr>
          <p:spPr>
            <a:xfrm>
              <a:off x="611917" y="689233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Авторизация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1D5CDED7-54C0-43C6-9E20-0ED3725FAF16}"/>
              </a:ext>
            </a:extLst>
          </p:cNvPr>
          <p:cNvGrpSpPr/>
          <p:nvPr/>
        </p:nvGrpSpPr>
        <p:grpSpPr>
          <a:xfrm>
            <a:off x="8152704" y="924815"/>
            <a:ext cx="2622671" cy="1347283"/>
            <a:chOff x="550834" y="663388"/>
            <a:chExt cx="2622671" cy="1347283"/>
          </a:xfrm>
        </p:grpSpPr>
        <p:sp>
          <p:nvSpPr>
            <p:cNvPr id="17" name="Google Shape;82;p10">
              <a:extLst>
                <a:ext uri="{FF2B5EF4-FFF2-40B4-BE49-F238E27FC236}">
                  <a16:creationId xmlns:a16="http://schemas.microsoft.com/office/drawing/2014/main" id="{D1B5C39E-46DF-418A-8F13-8C941ABC12F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028F6B-E33B-410E-9EBB-0BC843B514B5}"/>
                </a:ext>
              </a:extLst>
            </p:cNvPr>
            <p:cNvSpPr txBox="1"/>
            <p:nvPr/>
          </p:nvSpPr>
          <p:spPr>
            <a:xfrm>
              <a:off x="611916" y="1114221"/>
              <a:ext cx="2518382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зарегистрироваться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2768ED2-7308-4223-AFAC-BA0C5DC8A735}"/>
                </a:ext>
              </a:extLst>
            </p:cNvPr>
            <p:cNvSpPr txBox="1"/>
            <p:nvPr/>
          </p:nvSpPr>
          <p:spPr>
            <a:xfrm>
              <a:off x="611917" y="705056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Регистрация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B489D07-7BD8-41E1-BEF2-01EF6AAD71EC}"/>
              </a:ext>
            </a:extLst>
          </p:cNvPr>
          <p:cNvGrpSpPr/>
          <p:nvPr/>
        </p:nvGrpSpPr>
        <p:grpSpPr>
          <a:xfrm>
            <a:off x="4730522" y="2647337"/>
            <a:ext cx="2622671" cy="1347283"/>
            <a:chOff x="550834" y="663388"/>
            <a:chExt cx="2622671" cy="1347283"/>
          </a:xfrm>
        </p:grpSpPr>
        <p:sp>
          <p:nvSpPr>
            <p:cNvPr id="21" name="Google Shape;82;p10">
              <a:extLst>
                <a:ext uri="{FF2B5EF4-FFF2-40B4-BE49-F238E27FC236}">
                  <a16:creationId xmlns:a16="http://schemas.microsoft.com/office/drawing/2014/main" id="{0081BE07-2F38-40A6-A0B5-0B49E601E1C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D8C8BB3-6C58-4E53-B840-D7C0C9D768EF}"/>
                </a:ext>
              </a:extLst>
            </p:cNvPr>
            <p:cNvSpPr txBox="1"/>
            <p:nvPr/>
          </p:nvSpPr>
          <p:spPr>
            <a:xfrm>
              <a:off x="611916" y="110729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разделять соединения по группам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удобства навигации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EA6F24-E57D-492A-9EE4-EA39B4B4A84A}"/>
                </a:ext>
              </a:extLst>
            </p:cNvPr>
            <p:cNvSpPr txBox="1"/>
            <p:nvPr/>
          </p:nvSpPr>
          <p:spPr>
            <a:xfrm>
              <a:off x="611917" y="732764"/>
              <a:ext cx="227920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группы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26790422-690D-4B2B-B354-2CB063C50C0B}"/>
              </a:ext>
            </a:extLst>
          </p:cNvPr>
          <p:cNvGrpSpPr/>
          <p:nvPr/>
        </p:nvGrpSpPr>
        <p:grpSpPr>
          <a:xfrm>
            <a:off x="8152704" y="2647336"/>
            <a:ext cx="2622671" cy="1347283"/>
            <a:chOff x="550834" y="663388"/>
            <a:chExt cx="2622671" cy="1347283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id="{1879A25F-412C-406B-8DBC-E7DB38DAC09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4181859-F5B2-4896-B628-C1630D0B5CCF}"/>
                </a:ext>
              </a:extLst>
            </p:cNvPr>
            <p:cNvSpPr txBox="1"/>
            <p:nvPr/>
          </p:nvSpPr>
          <p:spPr>
            <a:xfrm>
              <a:off x="604989" y="1128077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Основной функционал приложения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подключения к серверам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D797C1-4476-4A63-A99D-005012529347}"/>
                </a:ext>
              </a:extLst>
            </p:cNvPr>
            <p:cNvSpPr txBox="1"/>
            <p:nvPr/>
          </p:nvSpPr>
          <p:spPr>
            <a:xfrm>
              <a:off x="611917" y="705057"/>
              <a:ext cx="2561588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соединений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2CE4849-1587-4010-9E1B-633680B14DDE}"/>
              </a:ext>
            </a:extLst>
          </p:cNvPr>
          <p:cNvGrpSpPr/>
          <p:nvPr/>
        </p:nvGrpSpPr>
        <p:grpSpPr>
          <a:xfrm>
            <a:off x="4730522" y="4369858"/>
            <a:ext cx="2622671" cy="1563326"/>
            <a:chOff x="550834" y="663388"/>
            <a:chExt cx="2622671" cy="1563326"/>
          </a:xfrm>
        </p:grpSpPr>
        <p:sp>
          <p:nvSpPr>
            <p:cNvPr id="29" name="Google Shape;82;p10">
              <a:extLst>
                <a:ext uri="{FF2B5EF4-FFF2-40B4-BE49-F238E27FC236}">
                  <a16:creationId xmlns:a16="http://schemas.microsoft.com/office/drawing/2014/main" id="{8D068ED3-B4A4-4FDB-9108-F069C4766120}"/>
                </a:ext>
              </a:extLst>
            </p:cNvPr>
            <p:cNvSpPr/>
            <p:nvPr/>
          </p:nvSpPr>
          <p:spPr>
            <a:xfrm>
              <a:off x="550834" y="663388"/>
              <a:ext cx="2622671" cy="1563326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9B0293D-B817-4024-9B17-E6D78C846575}"/>
                </a:ext>
              </a:extLst>
            </p:cNvPr>
            <p:cNvSpPr txBox="1"/>
            <p:nvPr/>
          </p:nvSpPr>
          <p:spPr>
            <a:xfrm>
              <a:off x="611916" y="1086511"/>
              <a:ext cx="2469454" cy="10688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Используя свою учетную запись</a:t>
              </a:r>
              <a:r>
                <a:rPr lang="en-US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можно получить доступ к соединениям с любого устройства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9E5647-C4E2-45DA-A34D-22D0ABF6685D}"/>
                </a:ext>
              </a:extLst>
            </p:cNvPr>
            <p:cNvSpPr txBox="1"/>
            <p:nvPr/>
          </p:nvSpPr>
          <p:spPr>
            <a:xfrm>
              <a:off x="611916" y="711982"/>
              <a:ext cx="2530535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Синхронизация данных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0BEBB533-CFD2-4882-B1E3-6ABD31B36D58}"/>
              </a:ext>
            </a:extLst>
          </p:cNvPr>
          <p:cNvGrpSpPr/>
          <p:nvPr/>
        </p:nvGrpSpPr>
        <p:grpSpPr>
          <a:xfrm>
            <a:off x="8152704" y="4369857"/>
            <a:ext cx="2695407" cy="1347283"/>
            <a:chOff x="550834" y="663388"/>
            <a:chExt cx="2695407" cy="1347283"/>
          </a:xfrm>
        </p:grpSpPr>
        <p:sp>
          <p:nvSpPr>
            <p:cNvPr id="33" name="Google Shape;82;p10">
              <a:extLst>
                <a:ext uri="{FF2B5EF4-FFF2-40B4-BE49-F238E27FC236}">
                  <a16:creationId xmlns:a16="http://schemas.microsoft.com/office/drawing/2014/main" id="{9B4763D7-FCA8-4BF4-BD16-C58CA75F9C28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813BA0-1583-4EC3-8433-03E765F50B27}"/>
                </a:ext>
              </a:extLst>
            </p:cNvPr>
            <p:cNvSpPr txBox="1"/>
            <p:nvPr/>
          </p:nvSpPr>
          <p:spPr>
            <a:xfrm>
              <a:off x="577280" y="1044945"/>
              <a:ext cx="2279199" cy="8210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быстро ориентироваться в приложении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2B940E0-A504-4606-8857-DFD1B2792804}"/>
                </a:ext>
              </a:extLst>
            </p:cNvPr>
            <p:cNvSpPr txBox="1"/>
            <p:nvPr/>
          </p:nvSpPr>
          <p:spPr>
            <a:xfrm>
              <a:off x="556501" y="705059"/>
              <a:ext cx="2689740" cy="392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Продуманный интерфейс</a:t>
              </a:r>
              <a:endParaRPr lang="ru-RU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669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323479"/>
            <a:ext cx="5104033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Главный экран и консоль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78" y="2934119"/>
            <a:ext cx="5554579" cy="36392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34120"/>
            <a:ext cx="5554579" cy="363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0474" y="2934120"/>
            <a:ext cx="5554579" cy="36392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934120"/>
            <a:ext cx="5554579" cy="3639206"/>
          </a:xfrm>
          <a:prstGeom prst="rect">
            <a:avLst/>
          </a:prstGeom>
        </p:spPr>
      </p:pic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95674B07-1B86-D899-E299-A6575E85EEC9}"/>
              </a:ext>
            </a:extLst>
          </p:cNvPr>
          <p:cNvSpPr txBox="1"/>
          <p:nvPr/>
        </p:nvSpPr>
        <p:spPr>
          <a:xfrm>
            <a:off x="400474" y="544804"/>
            <a:ext cx="5374683" cy="77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44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7" name="Google Shape;69;p3">
            <a:extLst>
              <a:ext uri="{FF2B5EF4-FFF2-40B4-BE49-F238E27FC236}">
                <a16:creationId xmlns:a16="http://schemas.microsoft.com/office/drawing/2014/main" id="{24DE5072-5F56-8BD2-8882-4CEB90DEED7C}"/>
              </a:ext>
            </a:extLst>
          </p:cNvPr>
          <p:cNvSpPr txBox="1"/>
          <p:nvPr/>
        </p:nvSpPr>
        <p:spPr>
          <a:xfrm>
            <a:off x="400474" y="1323479"/>
            <a:ext cx="6317197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3000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Создание группы и соединения</a:t>
            </a:r>
          </a:p>
        </p:txBody>
      </p:sp>
    </p:spTree>
    <p:extLst>
      <p:ext uri="{BB962C8B-B14F-4D97-AF65-F5344CB8AC3E}">
        <p14:creationId xmlns:p14="http://schemas.microsoft.com/office/powerpoint/2010/main" val="420906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513EAD5-95E7-42A7-A25D-1495FDBAA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012" y="1703401"/>
            <a:ext cx="3518781" cy="3518781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333038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Достоинства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1690683"/>
            <a:ext cx="4691530" cy="1515800"/>
            <a:chOff x="762431" y="2487320"/>
            <a:chExt cx="3304363" cy="1515800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487320"/>
              <a:ext cx="2816400" cy="15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Быстрое подключение и манипулирование файлами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3793866"/>
            <a:ext cx="4691530" cy="1146468"/>
            <a:chOff x="762431" y="3856210"/>
            <a:chExt cx="3304363" cy="1146468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3856210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Доступ к данным и приложению с любого устройства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55091" y="4854661"/>
            <a:ext cx="4698870" cy="777136"/>
            <a:chOff x="755091" y="4632988"/>
            <a:chExt cx="3304363" cy="777136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632988"/>
              <a:ext cx="2816400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Безопасность и открытость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2765336"/>
            <a:ext cx="4698870" cy="1146468"/>
            <a:chOff x="755091" y="3264098"/>
            <a:chExt cx="3304363" cy="1146468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264098"/>
              <a:ext cx="2816400" cy="1146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24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Красивый и продуманный интерфейс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1314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24010</TotalTime>
  <Words>247</Words>
  <Application>Microsoft Office PowerPoint</Application>
  <PresentationFormat>Широкоэкранный</PresentationFormat>
  <Paragraphs>66</Paragraphs>
  <Slides>12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Calibri</vt:lpstr>
      <vt:lpstr>ALS Sector Regular</vt:lpstr>
      <vt:lpstr>Arial</vt:lpstr>
      <vt:lpstr>Calibri Light</vt:lpstr>
      <vt:lpstr>Тема Office</vt:lpstr>
      <vt:lpstr>Презентация PowerPoint</vt:lpstr>
      <vt:lpstr>Цель дипломного проектирования</vt:lpstr>
      <vt:lpstr>Задачи выпускной квалификационной работы</vt:lpstr>
      <vt:lpstr>Презентация PowerPoint</vt:lpstr>
      <vt:lpstr>Структура программы</vt:lpstr>
      <vt:lpstr>Функции</vt:lpstr>
      <vt:lpstr>Презентация PowerPoint</vt:lpstr>
      <vt:lpstr>Презентация PowerPoint</vt:lpstr>
      <vt:lpstr>Достоинства</vt:lpstr>
      <vt:lpstr>Экономическое обоснование</vt:lpstr>
      <vt:lpstr>Экономическое обоснование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Petrunin Artem</cp:lastModifiedBy>
  <cp:revision>69</cp:revision>
  <dcterms:created xsi:type="dcterms:W3CDTF">2022-04-18T20:35:07Z</dcterms:created>
  <dcterms:modified xsi:type="dcterms:W3CDTF">2023-06-15T10:28:38Z</dcterms:modified>
  <cp:category/>
</cp:coreProperties>
</file>

<file path=docProps/thumbnail.jpeg>
</file>